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875" r:id="rId2"/>
  </p:sldMasterIdLst>
  <p:sldIdLst>
    <p:sldId id="256" r:id="rId3"/>
    <p:sldId id="257" r:id="rId4"/>
    <p:sldId id="272" r:id="rId5"/>
    <p:sldId id="271" r:id="rId6"/>
    <p:sldId id="258" r:id="rId7"/>
    <p:sldId id="260" r:id="rId8"/>
    <p:sldId id="261" r:id="rId9"/>
    <p:sldId id="262" r:id="rId10"/>
    <p:sldId id="263" r:id="rId11"/>
    <p:sldId id="264" r:id="rId12"/>
    <p:sldId id="265" r:id="rId13"/>
    <p:sldId id="266" r:id="rId14"/>
    <p:sldId id="267" r:id="rId15"/>
    <p:sldId id="268" r:id="rId16"/>
    <p:sldId id="269" r:id="rId17"/>
    <p:sldId id="270" r:id="rId18"/>
    <p:sldId id="259" r:id="rId19"/>
    <p:sldId id="273"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6" autoAdjust="0"/>
    <p:restoredTop sz="94660"/>
  </p:normalViewPr>
  <p:slideViewPr>
    <p:cSldViewPr snapToGrid="0" snapToObjects="1">
      <p:cViewPr varScale="1">
        <p:scale>
          <a:sx n="63" d="100"/>
          <a:sy n="63" d="100"/>
        </p:scale>
        <p:origin x="1608"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38DBB33-EEE1-9349-8F32-4D64CBBC982B}" type="datetime1">
              <a:rPr lang="en-US"/>
              <a:pPr>
                <a:defRPr/>
              </a:pPr>
              <a:t>3/2/2019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5225E4-0A44-CA41-ACF0-6C1BC15930E0}" type="slidenum">
              <a:rPr lang="en-US"/>
              <a:pPr>
                <a:defRPr/>
              </a:pPr>
              <a:t>‹#›</a:t>
            </a:fld>
            <a:endParaRPr lang="en-US"/>
          </a:p>
        </p:txBody>
      </p:sp>
    </p:spTree>
    <p:extLst>
      <p:ext uri="{BB962C8B-B14F-4D97-AF65-F5344CB8AC3E}">
        <p14:creationId xmlns:p14="http://schemas.microsoft.com/office/powerpoint/2010/main" val="57686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0FD04D3-5B9C-8C43-B6AF-E0ACB30179B6}" type="datetime1">
              <a:rPr lang="en-US"/>
              <a:pPr>
                <a:defRPr/>
              </a:pPr>
              <a:t>3/2/2019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C506DE-8559-FB4C-A3FD-BD31C60D981C}" type="slidenum">
              <a:rPr lang="en-US"/>
              <a:pPr>
                <a:defRPr/>
              </a:pPr>
              <a:t>‹#›</a:t>
            </a:fld>
            <a:endParaRPr lang="en-US"/>
          </a:p>
        </p:txBody>
      </p:sp>
    </p:spTree>
    <p:extLst>
      <p:ext uri="{BB962C8B-B14F-4D97-AF65-F5344CB8AC3E}">
        <p14:creationId xmlns:p14="http://schemas.microsoft.com/office/powerpoint/2010/main" val="1971137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BF3E71A-8170-7942-8D38-4A121A984731}" type="datetime1">
              <a:rPr lang="en-US"/>
              <a:pPr>
                <a:defRPr/>
              </a:pPr>
              <a:t>3/2/2019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3CD9FA-4B8C-FC4E-8816-8CDC940F8F09}" type="slidenum">
              <a:rPr lang="en-US"/>
              <a:pPr>
                <a:defRPr/>
              </a:pPr>
              <a:t>‹#›</a:t>
            </a:fld>
            <a:endParaRPr lang="en-US"/>
          </a:p>
        </p:txBody>
      </p:sp>
    </p:spTree>
    <p:extLst>
      <p:ext uri="{BB962C8B-B14F-4D97-AF65-F5344CB8AC3E}">
        <p14:creationId xmlns:p14="http://schemas.microsoft.com/office/powerpoint/2010/main" val="344619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solidFill>
                <a:srgbClr val="000000"/>
              </a:solidFill>
            </a:endParaRPr>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a:xfrm>
            <a:off x="6817317" y="5054602"/>
            <a:ext cx="413483" cy="279400"/>
          </a:xfrm>
        </p:spPr>
        <p:txBody>
          <a:bodyPr/>
          <a:lstStyle/>
          <a:p>
            <a:fld id="{6D22F896-40B5-4ADD-8801-0D06FADFA095}" type="slidenum">
              <a:rPr lang="en-US" smtClean="0"/>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72245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9186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2182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256839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0123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4526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19799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124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922F238-F38D-5645-933A-68E573090EEE}" type="datetime1">
              <a:rPr lang="en-US"/>
              <a:pPr>
                <a:defRPr/>
              </a:pPr>
              <a:t>3/2/2019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EDA460-AABE-3841-9533-650441A21553}" type="slidenum">
              <a:rPr lang="en-US"/>
              <a:pPr>
                <a:defRPr/>
              </a:pPr>
              <a:t>‹#›</a:t>
            </a:fld>
            <a:endParaRPr lang="en-US"/>
          </a:p>
        </p:txBody>
      </p:sp>
    </p:spTree>
    <p:extLst>
      <p:ext uri="{BB962C8B-B14F-4D97-AF65-F5344CB8AC3E}">
        <p14:creationId xmlns:p14="http://schemas.microsoft.com/office/powerpoint/2010/main" val="3242183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5925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608798C-1455-7A4C-A26E-0349A4836F4F}" type="datetime1">
              <a:rPr lang="en-US" smtClean="0"/>
              <a:pPr>
                <a:defRPr/>
              </a:pPr>
              <a:t>3/2/2019</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82FE3B7-CE0C-9540-B39B-60711D2B00F6}" type="slidenum">
              <a:rPr lang="en-US" smtClean="0"/>
              <a:pPr>
                <a:defRPr/>
              </a:pPr>
              <a:t>‹#›</a:t>
            </a:fld>
            <a:endParaRPr lang="en-US"/>
          </a:p>
        </p:txBody>
      </p:sp>
    </p:spTree>
    <p:extLst>
      <p:ext uri="{BB962C8B-B14F-4D97-AF65-F5344CB8AC3E}">
        <p14:creationId xmlns:p14="http://schemas.microsoft.com/office/powerpoint/2010/main" val="3739278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608798C-1455-7A4C-A26E-0349A4836F4F}" type="datetime1">
              <a:rPr lang="en-US" smtClean="0"/>
              <a:pPr>
                <a:defRPr/>
              </a:pPr>
              <a:t>3/2/2019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2FE3B7-CE0C-9540-B39B-60711D2B00F6}" type="slidenum">
              <a:rPr lang="en-US" smtClean="0"/>
              <a:pPr>
                <a:defRPr/>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2250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608798C-1455-7A4C-A26E-0349A4836F4F}" type="datetime1">
              <a:rPr lang="en-US" smtClean="0"/>
              <a:pPr>
                <a:defRPr/>
              </a:pPr>
              <a:t>3/2/2019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2FE3B7-CE0C-9540-B39B-60711D2B00F6}" type="slidenum">
              <a:rPr lang="en-US" smtClean="0"/>
              <a:pPr>
                <a:defRPr/>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0076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608798C-1455-7A4C-A26E-0349A4836F4F}" type="datetime1">
              <a:rPr lang="en-US" smtClean="0"/>
              <a:pPr>
                <a:defRPr/>
              </a:pPr>
              <a:t>3/2/2019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2FE3B7-CE0C-9540-B39B-60711D2B00F6}" type="slidenum">
              <a:rPr lang="en-US" smtClean="0"/>
              <a:pPr>
                <a:defRPr/>
              </a:pPr>
              <a:t>‹#›</a:t>
            </a:fld>
            <a:endParaRPr lang="en-US"/>
          </a:p>
        </p:txBody>
      </p:sp>
    </p:spTree>
    <p:extLst>
      <p:ext uri="{BB962C8B-B14F-4D97-AF65-F5344CB8AC3E}">
        <p14:creationId xmlns:p14="http://schemas.microsoft.com/office/powerpoint/2010/main" val="16259927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608798C-1455-7A4C-A26E-0349A4836F4F}" type="datetime1">
              <a:rPr lang="en-US" smtClean="0"/>
              <a:pPr>
                <a:defRPr/>
              </a:pPr>
              <a:t>3/2/2019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2FE3B7-CE0C-9540-B39B-60711D2B00F6}" type="slidenum">
              <a:rPr lang="en-US" smtClean="0"/>
              <a:pPr>
                <a:defRPr/>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4945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5608798C-1455-7A4C-A26E-0349A4836F4F}" type="datetime1">
              <a:rPr lang="en-US" smtClean="0"/>
              <a:pPr>
                <a:defRPr/>
              </a:pPr>
              <a:t>3/2/2019</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2FE3B7-CE0C-9540-B39B-60711D2B00F6}" type="slidenum">
              <a:rPr lang="en-US" smtClean="0"/>
              <a:pPr>
                <a:defRPr/>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99257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1892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67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7A8AAF5A-8A59-C241-8CD6-14DFB7673F7C}" type="datetime1">
              <a:rPr lang="en-US"/>
              <a:pPr>
                <a:defRPr/>
              </a:pPr>
              <a:t>3/2/2019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2091D6-EAC0-3C49-B693-7C67066A28E4}" type="slidenum">
              <a:rPr lang="en-US"/>
              <a:pPr>
                <a:defRPr/>
              </a:pPr>
              <a:t>‹#›</a:t>
            </a:fld>
            <a:endParaRPr lang="en-US"/>
          </a:p>
        </p:txBody>
      </p:sp>
    </p:spTree>
    <p:extLst>
      <p:ext uri="{BB962C8B-B14F-4D97-AF65-F5344CB8AC3E}">
        <p14:creationId xmlns:p14="http://schemas.microsoft.com/office/powerpoint/2010/main" val="258165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1299B1A-C1DD-9C40-9E35-90A2B92DCA25}" type="datetime1">
              <a:rPr lang="en-US"/>
              <a:pPr>
                <a:defRPr/>
              </a:pPr>
              <a:t>3/2/2019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FE1BC91-905A-EF4B-B063-2F1A61A05B82}" type="slidenum">
              <a:rPr lang="en-US"/>
              <a:pPr>
                <a:defRPr/>
              </a:pPr>
              <a:t>‹#›</a:t>
            </a:fld>
            <a:endParaRPr lang="en-US"/>
          </a:p>
        </p:txBody>
      </p:sp>
    </p:spTree>
    <p:extLst>
      <p:ext uri="{BB962C8B-B14F-4D97-AF65-F5344CB8AC3E}">
        <p14:creationId xmlns:p14="http://schemas.microsoft.com/office/powerpoint/2010/main" val="70419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BE4BC84-11BB-044F-B123-2EBA1EA25346}" type="datetime1">
              <a:rPr lang="en-US"/>
              <a:pPr>
                <a:defRPr/>
              </a:pPr>
              <a:t>3/2/2019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707C45-A66E-B84D-9333-C62DC3D27AB8}" type="slidenum">
              <a:rPr lang="en-US"/>
              <a:pPr>
                <a:defRPr/>
              </a:pPr>
              <a:t>‹#›</a:t>
            </a:fld>
            <a:endParaRPr lang="en-US"/>
          </a:p>
        </p:txBody>
      </p:sp>
    </p:spTree>
    <p:extLst>
      <p:ext uri="{BB962C8B-B14F-4D97-AF65-F5344CB8AC3E}">
        <p14:creationId xmlns:p14="http://schemas.microsoft.com/office/powerpoint/2010/main" val="1608135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42EE072-EC23-C643-BE74-B5B5B266D18C}" type="datetime1">
              <a:rPr lang="en-US"/>
              <a:pPr>
                <a:defRPr/>
              </a:pPr>
              <a:t>3/2/2019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7B45DF9-7998-F540-ADF1-6B19EA6190AE}" type="slidenum">
              <a:rPr lang="en-US"/>
              <a:pPr>
                <a:defRPr/>
              </a:pPr>
              <a:t>‹#›</a:t>
            </a:fld>
            <a:endParaRPr lang="en-US"/>
          </a:p>
        </p:txBody>
      </p:sp>
    </p:spTree>
    <p:extLst>
      <p:ext uri="{BB962C8B-B14F-4D97-AF65-F5344CB8AC3E}">
        <p14:creationId xmlns:p14="http://schemas.microsoft.com/office/powerpoint/2010/main" val="2682593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8A37D1-F13C-7D4B-8536-091E1904E224}" type="datetime1">
              <a:rPr lang="en-US"/>
              <a:pPr>
                <a:defRPr/>
              </a:pPr>
              <a:t>3/2/2019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0CA275E-9B75-1643-8BF2-20DBE6B5E068}" type="slidenum">
              <a:rPr lang="en-US"/>
              <a:pPr>
                <a:defRPr/>
              </a:pPr>
              <a:t>‹#›</a:t>
            </a:fld>
            <a:endParaRPr lang="en-US"/>
          </a:p>
        </p:txBody>
      </p:sp>
    </p:spTree>
    <p:extLst>
      <p:ext uri="{BB962C8B-B14F-4D97-AF65-F5344CB8AC3E}">
        <p14:creationId xmlns:p14="http://schemas.microsoft.com/office/powerpoint/2010/main" val="4055698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22C126A6-126E-3045-8401-DBDB6B8A9EC5}" type="datetime1">
              <a:rPr lang="en-US"/>
              <a:pPr>
                <a:defRPr/>
              </a:pPr>
              <a:t>3/2/2019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3CE864-0DE7-ED47-A64E-3C15E704BE9C}" type="slidenum">
              <a:rPr lang="en-US"/>
              <a:pPr>
                <a:defRPr/>
              </a:pPr>
              <a:t>‹#›</a:t>
            </a:fld>
            <a:endParaRPr lang="en-US"/>
          </a:p>
        </p:txBody>
      </p:sp>
    </p:spTree>
    <p:extLst>
      <p:ext uri="{BB962C8B-B14F-4D97-AF65-F5344CB8AC3E}">
        <p14:creationId xmlns:p14="http://schemas.microsoft.com/office/powerpoint/2010/main" val="2932388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583F91-97EF-4A4D-BB9B-6850B63A0AF4}" type="datetime1">
              <a:rPr lang="en-US"/>
              <a:pPr>
                <a:defRPr/>
              </a:pPr>
              <a:t>3/2/2019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260CED-B00A-3E42-A531-B5B822BA96CF}" type="slidenum">
              <a:rPr lang="en-US"/>
              <a:pPr>
                <a:defRPr/>
              </a:pPr>
              <a:t>‹#›</a:t>
            </a:fld>
            <a:endParaRPr lang="en-US"/>
          </a:p>
        </p:txBody>
      </p:sp>
    </p:spTree>
    <p:extLst>
      <p:ext uri="{BB962C8B-B14F-4D97-AF65-F5344CB8AC3E}">
        <p14:creationId xmlns:p14="http://schemas.microsoft.com/office/powerpoint/2010/main" val="3601984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5608798C-1455-7A4C-A26E-0349A4836F4F}" type="datetime1">
              <a:rPr lang="en-US"/>
              <a:pPr>
                <a:defRPr/>
              </a:pPr>
              <a:t>3/2/2019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282FE3B7-CE0C-9540-B39B-60711D2B00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5608798C-1455-7A4C-A26E-0349A4836F4F}" type="datetime1">
              <a:rPr lang="en-US" smtClean="0"/>
              <a:pPr>
                <a:defRPr/>
              </a:pPr>
              <a:t>3/2/2019</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282FE3B7-CE0C-9540-B39B-60711D2B00F6}" type="slidenum">
              <a:rPr lang="en-US" smtClean="0"/>
              <a:pPr>
                <a:defRPr/>
              </a:pPr>
              <a:t>‹#›</a:t>
            </a:fld>
            <a:endParaRPr lang="en-US"/>
          </a:p>
        </p:txBody>
      </p:sp>
    </p:spTree>
    <p:extLst>
      <p:ext uri="{BB962C8B-B14F-4D97-AF65-F5344CB8AC3E}">
        <p14:creationId xmlns:p14="http://schemas.microsoft.com/office/powerpoint/2010/main" val="506108683"/>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7" r:id="rId12"/>
    <p:sldLayoutId id="2147483888" r:id="rId13"/>
    <p:sldLayoutId id="2147483889" r:id="rId14"/>
    <p:sldLayoutId id="2147483890" r:id="rId15"/>
    <p:sldLayoutId id="2147483891" r:id="rId16"/>
    <p:sldLayoutId id="2147483892"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9544" y="3361036"/>
            <a:ext cx="9512424" cy="1515533"/>
          </a:xfrm>
        </p:spPr>
        <p:txBody>
          <a:bodyPr/>
          <a:lstStyle/>
          <a:p>
            <a:r>
              <a:rPr lang="en-US" dirty="0"/>
              <a:t>WESEF Judging</a:t>
            </a:r>
          </a:p>
        </p:txBody>
      </p:sp>
      <p:pic>
        <p:nvPicPr>
          <p:cNvPr id="3" name="Picture 2">
            <a:extLst>
              <a:ext uri="{FF2B5EF4-FFF2-40B4-BE49-F238E27FC236}">
                <a16:creationId xmlns:a16="http://schemas.microsoft.com/office/drawing/2014/main" id="{75C8FC61-DA1C-4515-BD91-C9984129C806}"/>
              </a:ext>
            </a:extLst>
          </p:cNvPr>
          <p:cNvPicPr>
            <a:picLocks noChangeAspect="1"/>
          </p:cNvPicPr>
          <p:nvPr/>
        </p:nvPicPr>
        <p:blipFill>
          <a:blip r:embed="rId2"/>
          <a:stretch>
            <a:fillRect/>
          </a:stretch>
        </p:blipFill>
        <p:spPr>
          <a:xfrm>
            <a:off x="1412240" y="1973370"/>
            <a:ext cx="6278880" cy="1430229"/>
          </a:xfrm>
          <a:prstGeom prst="rect">
            <a:avLst/>
          </a:prstGeom>
        </p:spPr>
      </p:pic>
    </p:spTree>
    <p:extLst>
      <p:ext uri="{BB962C8B-B14F-4D97-AF65-F5344CB8AC3E}">
        <p14:creationId xmlns:p14="http://schemas.microsoft.com/office/powerpoint/2010/main" val="2576914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6" y="497317"/>
            <a:ext cx="6798734" cy="1303867"/>
          </a:xfrm>
        </p:spPr>
        <p:txBody>
          <a:bodyPr/>
          <a:lstStyle/>
          <a:p>
            <a:r>
              <a:rPr lang="en-US" b="1" dirty="0"/>
              <a:t>Results/Analysis</a:t>
            </a:r>
          </a:p>
        </p:txBody>
      </p:sp>
      <p:sp>
        <p:nvSpPr>
          <p:cNvPr id="5" name="Content Placeholder 4"/>
          <p:cNvSpPr>
            <a:spLocks noGrp="1"/>
          </p:cNvSpPr>
          <p:nvPr>
            <p:ph idx="1"/>
          </p:nvPr>
        </p:nvSpPr>
        <p:spPr>
          <a:xfrm>
            <a:off x="522515" y="1474039"/>
            <a:ext cx="7985760" cy="2527179"/>
          </a:xfrm>
        </p:spPr>
        <p:txBody>
          <a:bodyPr>
            <a:noAutofit/>
          </a:bodyPr>
          <a:lstStyle/>
          <a:p>
            <a:pPr marL="0" indent="0">
              <a:buNone/>
            </a:pPr>
            <a:r>
              <a:rPr lang="en-US" dirty="0"/>
              <a:t>Students should be able to explain how the data were compiled, illustrated and analyzed.  This includes:</a:t>
            </a:r>
          </a:p>
          <a:p>
            <a:pPr lvl="1"/>
            <a:r>
              <a:rPr lang="en-US" sz="2400" dirty="0">
                <a:solidFill>
                  <a:schemeClr val="tx1"/>
                </a:solidFill>
              </a:rPr>
              <a:t>Being able to explain all charts, graphs, and tables fully, including units of measurement and axes when relevant.</a:t>
            </a:r>
          </a:p>
          <a:p>
            <a:pPr lvl="1"/>
            <a:r>
              <a:rPr lang="en-US" sz="2400" dirty="0">
                <a:solidFill>
                  <a:schemeClr val="tx1"/>
                </a:solidFill>
              </a:rPr>
              <a:t>Being able to explain how the raw data were converted into the format shown (including error bars, etc.).  </a:t>
            </a:r>
          </a:p>
          <a:p>
            <a:r>
              <a:rPr lang="en-US" dirty="0"/>
              <a:t>If data were analyzed statistically, they should understand the rationale for the test(s) selected as well as the meaning of the statistical analysis.   </a:t>
            </a:r>
          </a:p>
          <a:p>
            <a:r>
              <a:rPr lang="en-US" dirty="0"/>
              <a:t>The student should be describing and interpreting the results appropriately and making statements based only on their data.</a:t>
            </a:r>
          </a:p>
          <a:p>
            <a:pPr lvl="1">
              <a:buFont typeface="Wingdings" charset="2"/>
              <a:buChar char="§"/>
            </a:pPr>
            <a:endParaRPr lang="en-US" sz="1400" i="1" dirty="0"/>
          </a:p>
          <a:p>
            <a:pPr lvl="1">
              <a:buFont typeface="Wingdings" charset="2"/>
              <a:buChar char="§"/>
            </a:pPr>
            <a:endParaRPr lang="en-US" sz="1400" i="1" dirty="0"/>
          </a:p>
          <a:p>
            <a:pPr lvl="1">
              <a:buFont typeface="Wingdings" charset="2"/>
              <a:buChar char="§"/>
            </a:pPr>
            <a:endParaRPr lang="en-US" sz="1400" i="1" dirty="0"/>
          </a:p>
          <a:p>
            <a:pPr lvl="1">
              <a:buFont typeface="Wingdings" charset="2"/>
              <a:buChar char="§"/>
            </a:pPr>
            <a:endParaRPr lang="en-US" sz="1400" i="1" dirty="0"/>
          </a:p>
        </p:txBody>
      </p:sp>
    </p:spTree>
    <p:extLst>
      <p:ext uri="{BB962C8B-B14F-4D97-AF65-F5344CB8AC3E}">
        <p14:creationId xmlns:p14="http://schemas.microsoft.com/office/powerpoint/2010/main" val="229342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6" y="418948"/>
            <a:ext cx="6798734" cy="1303867"/>
          </a:xfrm>
        </p:spPr>
        <p:txBody>
          <a:bodyPr/>
          <a:lstStyle/>
          <a:p>
            <a:r>
              <a:rPr lang="en-US" b="1" dirty="0"/>
              <a:t>Discussion/Significance</a:t>
            </a:r>
          </a:p>
        </p:txBody>
      </p:sp>
      <p:sp>
        <p:nvSpPr>
          <p:cNvPr id="5" name="Content Placeholder 4"/>
          <p:cNvSpPr>
            <a:spLocks noGrp="1"/>
          </p:cNvSpPr>
          <p:nvPr>
            <p:ph idx="1"/>
          </p:nvPr>
        </p:nvSpPr>
        <p:spPr>
          <a:xfrm>
            <a:off x="505097" y="1565751"/>
            <a:ext cx="8146650" cy="2527179"/>
          </a:xfrm>
        </p:spPr>
        <p:txBody>
          <a:bodyPr>
            <a:noAutofit/>
          </a:bodyPr>
          <a:lstStyle/>
          <a:p>
            <a:pPr>
              <a:buFont typeface="Wingdings" charset="2"/>
              <a:buChar char="§"/>
            </a:pPr>
            <a:r>
              <a:rPr lang="en-US" sz="2800" dirty="0"/>
              <a:t>Students should be able to:</a:t>
            </a:r>
          </a:p>
          <a:p>
            <a:pPr marL="0" indent="0">
              <a:buNone/>
            </a:pPr>
            <a:endParaRPr lang="en-US" sz="2800" dirty="0"/>
          </a:p>
          <a:p>
            <a:pPr lvl="1">
              <a:spcBef>
                <a:spcPts val="0"/>
              </a:spcBef>
              <a:spcAft>
                <a:spcPts val="0"/>
              </a:spcAft>
              <a:buFont typeface="Wingdings" charset="2"/>
              <a:buChar char="§"/>
            </a:pPr>
            <a:r>
              <a:rPr lang="en-US" sz="2400" dirty="0">
                <a:solidFill>
                  <a:schemeClr val="tx1"/>
                </a:solidFill>
              </a:rPr>
              <a:t>Interpret their results such that all of the interpretations are supported by the data</a:t>
            </a:r>
          </a:p>
          <a:p>
            <a:pPr lvl="1">
              <a:spcBef>
                <a:spcPts val="0"/>
              </a:spcBef>
              <a:spcAft>
                <a:spcPts val="0"/>
              </a:spcAft>
              <a:buFont typeface="Wingdings" charset="2"/>
              <a:buChar char="§"/>
            </a:pPr>
            <a:r>
              <a:rPr lang="en-US" sz="2400" dirty="0">
                <a:solidFill>
                  <a:schemeClr val="tx1"/>
                </a:solidFill>
              </a:rPr>
              <a:t>Understand the difference between what they know and what they infer</a:t>
            </a:r>
          </a:p>
          <a:p>
            <a:pPr lvl="1">
              <a:spcBef>
                <a:spcPts val="0"/>
              </a:spcBef>
              <a:spcAft>
                <a:spcPts val="0"/>
              </a:spcAft>
              <a:buFont typeface="Wingdings" charset="2"/>
              <a:buChar char="§"/>
            </a:pPr>
            <a:r>
              <a:rPr lang="en-US" sz="2400" dirty="0">
                <a:solidFill>
                  <a:schemeClr val="tx1"/>
                </a:solidFill>
              </a:rPr>
              <a:t>Explain how their results answered the problem statement/goal that was originally posed</a:t>
            </a:r>
          </a:p>
          <a:p>
            <a:pPr lvl="1">
              <a:spcBef>
                <a:spcPts val="0"/>
              </a:spcBef>
              <a:spcAft>
                <a:spcPts val="0"/>
              </a:spcAft>
              <a:buFont typeface="Wingdings" charset="2"/>
              <a:buChar char="§"/>
            </a:pPr>
            <a:r>
              <a:rPr lang="en-US" sz="2400" dirty="0">
                <a:solidFill>
                  <a:schemeClr val="tx1"/>
                </a:solidFill>
              </a:rPr>
              <a:t>Understand the limits that their experimental approach imposed on their interpretation</a:t>
            </a:r>
          </a:p>
          <a:p>
            <a:pPr lvl="1">
              <a:spcBef>
                <a:spcPts val="0"/>
              </a:spcBef>
              <a:spcAft>
                <a:spcPts val="0"/>
              </a:spcAft>
              <a:buFont typeface="Wingdings" charset="2"/>
              <a:buChar char="§"/>
            </a:pPr>
            <a:r>
              <a:rPr lang="en-US" sz="2400" dirty="0">
                <a:solidFill>
                  <a:schemeClr val="tx1"/>
                </a:solidFill>
              </a:rPr>
              <a:t>Explain the significance of the study relative to existing research</a:t>
            </a:r>
          </a:p>
          <a:p>
            <a:pPr lvl="1">
              <a:buFont typeface="Wingdings" charset="2"/>
              <a:buChar char="§"/>
            </a:pPr>
            <a:endParaRPr lang="en-US" sz="2000" dirty="0"/>
          </a:p>
          <a:p>
            <a:pPr lvl="1">
              <a:buFont typeface="Wingdings" charset="2"/>
              <a:buChar char="§"/>
            </a:pPr>
            <a:endParaRPr lang="en-US" sz="1400" dirty="0"/>
          </a:p>
        </p:txBody>
      </p:sp>
    </p:spTree>
    <p:extLst>
      <p:ext uri="{BB962C8B-B14F-4D97-AF65-F5344CB8AC3E}">
        <p14:creationId xmlns:p14="http://schemas.microsoft.com/office/powerpoint/2010/main" val="186614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Conclusion/Future Research</a:t>
            </a:r>
          </a:p>
        </p:txBody>
      </p:sp>
      <p:sp>
        <p:nvSpPr>
          <p:cNvPr id="5" name="Content Placeholder 4"/>
          <p:cNvSpPr>
            <a:spLocks noGrp="1"/>
          </p:cNvSpPr>
          <p:nvPr>
            <p:ph idx="1"/>
          </p:nvPr>
        </p:nvSpPr>
        <p:spPr>
          <a:xfrm>
            <a:off x="862149" y="2624640"/>
            <a:ext cx="7637417" cy="3505363"/>
          </a:xfrm>
        </p:spPr>
        <p:txBody>
          <a:bodyPr>
            <a:noAutofit/>
          </a:bodyPr>
          <a:lstStyle/>
          <a:p>
            <a:pPr>
              <a:buFont typeface="Wingdings" charset="2"/>
              <a:buChar char="§"/>
            </a:pPr>
            <a:r>
              <a:rPr lang="en-US" sz="2800" dirty="0"/>
              <a:t>Students should understand that science is a progression and that their work came from that of others and will lead to additional questions and experimentation.</a:t>
            </a:r>
          </a:p>
          <a:p>
            <a:pPr>
              <a:buFont typeface="Wingdings" charset="2"/>
              <a:buChar char="§"/>
            </a:pPr>
            <a:r>
              <a:rPr lang="en-US" sz="2800" dirty="0"/>
              <a:t>Students should be able to propose next steps that make sense and should have a clear sense of what questions they can logically ask next.</a:t>
            </a:r>
          </a:p>
          <a:p>
            <a:pPr lvl="1">
              <a:buFont typeface="Wingdings" charset="2"/>
              <a:buChar char="§"/>
            </a:pPr>
            <a:endParaRPr lang="en-US" sz="2800" i="1" dirty="0"/>
          </a:p>
          <a:p>
            <a:pPr lvl="1">
              <a:buFont typeface="Wingdings" charset="2"/>
              <a:buChar char="§"/>
            </a:pPr>
            <a:endParaRPr lang="en-US" sz="2800" i="1" dirty="0"/>
          </a:p>
          <a:p>
            <a:pPr lvl="1">
              <a:buFont typeface="Wingdings" charset="2"/>
              <a:buChar char="§"/>
            </a:pPr>
            <a:endParaRPr lang="en-US" sz="2800" i="1" dirty="0"/>
          </a:p>
          <a:p>
            <a:pPr lvl="1">
              <a:buFont typeface="Wingdings" charset="2"/>
              <a:buChar char="§"/>
            </a:pPr>
            <a:endParaRPr lang="en-US" sz="2800" i="1" dirty="0"/>
          </a:p>
          <a:p>
            <a:pPr lvl="1">
              <a:buFont typeface="Wingdings" charset="2"/>
              <a:buChar char="§"/>
            </a:pPr>
            <a:endParaRPr lang="en-US" sz="2800" i="1" dirty="0"/>
          </a:p>
        </p:txBody>
      </p:sp>
    </p:spTree>
    <p:extLst>
      <p:ext uri="{BB962C8B-B14F-4D97-AF65-F5344CB8AC3E}">
        <p14:creationId xmlns:p14="http://schemas.microsoft.com/office/powerpoint/2010/main" val="34558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6" y="175108"/>
            <a:ext cx="6798734" cy="1303867"/>
          </a:xfrm>
        </p:spPr>
        <p:txBody>
          <a:bodyPr/>
          <a:lstStyle/>
          <a:p>
            <a:r>
              <a:rPr lang="en-US" b="1" dirty="0"/>
              <a:t>Quality of Presentation</a:t>
            </a:r>
          </a:p>
        </p:txBody>
      </p:sp>
      <p:sp>
        <p:nvSpPr>
          <p:cNvPr id="5" name="Content Placeholder 4"/>
          <p:cNvSpPr>
            <a:spLocks noGrp="1"/>
          </p:cNvSpPr>
          <p:nvPr>
            <p:ph idx="1"/>
          </p:nvPr>
        </p:nvSpPr>
        <p:spPr>
          <a:xfrm>
            <a:off x="618309" y="1186695"/>
            <a:ext cx="8090262" cy="3505363"/>
          </a:xfrm>
        </p:spPr>
        <p:txBody>
          <a:bodyPr>
            <a:noAutofit/>
          </a:bodyPr>
          <a:lstStyle/>
          <a:p>
            <a:pPr marL="0" indent="0">
              <a:spcBef>
                <a:spcPts val="0"/>
              </a:spcBef>
              <a:spcAft>
                <a:spcPts val="0"/>
              </a:spcAft>
              <a:buNone/>
            </a:pPr>
            <a:r>
              <a:rPr lang="en-US" sz="2800" dirty="0"/>
              <a:t>Communication is very important in science.  This category allows you to reward clear communicators.</a:t>
            </a:r>
          </a:p>
          <a:p>
            <a:pPr marL="0" indent="0">
              <a:spcBef>
                <a:spcPts val="0"/>
              </a:spcBef>
              <a:spcAft>
                <a:spcPts val="0"/>
              </a:spcAft>
              <a:buNone/>
            </a:pPr>
            <a:endParaRPr lang="en-US" sz="2800" dirty="0"/>
          </a:p>
          <a:p>
            <a:pPr>
              <a:spcBef>
                <a:spcPts val="0"/>
              </a:spcBef>
              <a:spcAft>
                <a:spcPts val="0"/>
              </a:spcAft>
              <a:buFont typeface="Wingdings" charset="2"/>
              <a:buChar char="§"/>
            </a:pPr>
            <a:r>
              <a:rPr lang="en-US" sz="2800" dirty="0"/>
              <a:t>This category is meant for judging the student’s </a:t>
            </a:r>
            <a:r>
              <a:rPr lang="en-US" sz="2800" b="1" dirty="0"/>
              <a:t>oral</a:t>
            </a:r>
            <a:r>
              <a:rPr lang="en-US" sz="2800" dirty="0"/>
              <a:t> presentation. </a:t>
            </a:r>
          </a:p>
          <a:p>
            <a:pPr>
              <a:spcBef>
                <a:spcPts val="0"/>
              </a:spcBef>
              <a:spcAft>
                <a:spcPts val="0"/>
              </a:spcAft>
              <a:buFont typeface="Wingdings" charset="2"/>
              <a:buChar char="§"/>
            </a:pPr>
            <a:r>
              <a:rPr lang="en-US" sz="2800" dirty="0"/>
              <a:t>Determine if the student was able to clearly present all aspects of their work.  Ask yourself whether any intelligent, educated scientist could have followed the student’s explanation of the work.</a:t>
            </a:r>
          </a:p>
          <a:p>
            <a:pPr>
              <a:spcBef>
                <a:spcPts val="0"/>
              </a:spcBef>
              <a:spcAft>
                <a:spcPts val="0"/>
              </a:spcAft>
              <a:buFont typeface="Wingdings" charset="2"/>
              <a:buChar char="§"/>
            </a:pPr>
            <a:r>
              <a:rPr lang="en-US" sz="2800" dirty="0"/>
              <a:t>This category allows you to also reward students for showing enthusiasm and engagement while interacting with you.  </a:t>
            </a:r>
          </a:p>
          <a:p>
            <a:pPr lvl="1">
              <a:buFont typeface="Wingdings" charset="2"/>
              <a:buChar char="§"/>
            </a:pPr>
            <a:endParaRPr lang="en-US" sz="1400" dirty="0"/>
          </a:p>
          <a:p>
            <a:pPr lvl="1">
              <a:buFont typeface="Wingdings" charset="2"/>
              <a:buChar char="§"/>
            </a:pPr>
            <a:endParaRPr lang="en-US" sz="1400" dirty="0"/>
          </a:p>
          <a:p>
            <a:pPr lvl="1">
              <a:buFont typeface="Wingdings" charset="2"/>
              <a:buChar char="§"/>
            </a:pPr>
            <a:endParaRPr lang="en-US" sz="1400" dirty="0"/>
          </a:p>
        </p:txBody>
      </p:sp>
    </p:spTree>
    <p:extLst>
      <p:ext uri="{BB962C8B-B14F-4D97-AF65-F5344CB8AC3E}">
        <p14:creationId xmlns:p14="http://schemas.microsoft.com/office/powerpoint/2010/main" val="203563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6" y="366700"/>
            <a:ext cx="6798734" cy="1303867"/>
          </a:xfrm>
        </p:spPr>
        <p:txBody>
          <a:bodyPr/>
          <a:lstStyle/>
          <a:p>
            <a:r>
              <a:rPr lang="en-US" b="1" dirty="0"/>
              <a:t>Student Understanding</a:t>
            </a:r>
          </a:p>
        </p:txBody>
      </p:sp>
      <p:sp>
        <p:nvSpPr>
          <p:cNvPr id="5" name="Content Placeholder 4"/>
          <p:cNvSpPr>
            <a:spLocks noGrp="1"/>
          </p:cNvSpPr>
          <p:nvPr>
            <p:ph idx="1"/>
          </p:nvPr>
        </p:nvSpPr>
        <p:spPr>
          <a:xfrm>
            <a:off x="644434" y="1332497"/>
            <a:ext cx="7907383" cy="3505363"/>
          </a:xfrm>
        </p:spPr>
        <p:txBody>
          <a:bodyPr>
            <a:noAutofit/>
          </a:bodyPr>
          <a:lstStyle/>
          <a:p>
            <a:pPr marL="0" indent="0">
              <a:spcBef>
                <a:spcPts val="0"/>
              </a:spcBef>
              <a:spcAft>
                <a:spcPts val="0"/>
              </a:spcAft>
              <a:buNone/>
            </a:pPr>
            <a:r>
              <a:rPr lang="en-US" sz="2000" dirty="0"/>
              <a:t>This category gives you the opportunity to provide a global score for how well the student understood the project and the science behind it.</a:t>
            </a:r>
          </a:p>
          <a:p>
            <a:pPr marL="0" indent="0">
              <a:spcBef>
                <a:spcPts val="0"/>
              </a:spcBef>
              <a:spcAft>
                <a:spcPts val="0"/>
              </a:spcAft>
              <a:buNone/>
            </a:pPr>
            <a:endParaRPr lang="en-US" sz="2000" dirty="0"/>
          </a:p>
          <a:p>
            <a:pPr marL="0" indent="0">
              <a:spcBef>
                <a:spcPts val="0"/>
              </a:spcBef>
              <a:spcAft>
                <a:spcPts val="0"/>
              </a:spcAft>
              <a:buNone/>
            </a:pPr>
            <a:endParaRPr lang="en-US" sz="2000" dirty="0"/>
          </a:p>
          <a:p>
            <a:pPr lvl="1">
              <a:buFont typeface="Wingdings" charset="2"/>
              <a:buChar char="§"/>
            </a:pPr>
            <a:r>
              <a:rPr lang="en-US" sz="2800" dirty="0"/>
              <a:t>Some students can share a lot of facts about their topic without really understanding what they mean.</a:t>
            </a:r>
          </a:p>
          <a:p>
            <a:pPr lvl="1">
              <a:buFont typeface="Wingdings" charset="2"/>
              <a:buChar char="§"/>
            </a:pPr>
            <a:r>
              <a:rPr lang="en-US" sz="2800" dirty="0"/>
              <a:t>Students should be rewarded for understanding how their work fits into their field broadly, but should also know the details of their work.  Be sure to insist on both types of understanding in order to assign a high score.</a:t>
            </a:r>
          </a:p>
          <a:p>
            <a:pPr lvl="1">
              <a:buFont typeface="Wingdings" charset="2"/>
              <a:buChar char="§"/>
            </a:pPr>
            <a:endParaRPr lang="en-US" sz="2000" dirty="0"/>
          </a:p>
          <a:p>
            <a:pPr lvl="1">
              <a:buFont typeface="Wingdings" charset="2"/>
              <a:buChar char="§"/>
            </a:pPr>
            <a:endParaRPr lang="en-US" sz="2000" dirty="0"/>
          </a:p>
          <a:p>
            <a:pPr lvl="1">
              <a:buFont typeface="Wingdings" charset="2"/>
              <a:buChar char="§"/>
            </a:pPr>
            <a:endParaRPr lang="en-US" sz="1600" dirty="0"/>
          </a:p>
          <a:p>
            <a:pPr lvl="1">
              <a:buFont typeface="Wingdings" charset="2"/>
              <a:buChar char="§"/>
            </a:pPr>
            <a:endParaRPr lang="en-US" sz="1600" dirty="0"/>
          </a:p>
          <a:p>
            <a:pPr lvl="1">
              <a:buFont typeface="Wingdings" charset="2"/>
              <a:buChar char="§"/>
            </a:pPr>
            <a:endParaRPr lang="en-US" sz="1600" dirty="0"/>
          </a:p>
        </p:txBody>
      </p:sp>
    </p:spTree>
    <p:extLst>
      <p:ext uri="{BB962C8B-B14F-4D97-AF65-F5344CB8AC3E}">
        <p14:creationId xmlns:p14="http://schemas.microsoft.com/office/powerpoint/2010/main" val="26732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6" y="479909"/>
            <a:ext cx="6798734" cy="1303867"/>
          </a:xfrm>
        </p:spPr>
        <p:txBody>
          <a:bodyPr/>
          <a:lstStyle/>
          <a:p>
            <a:r>
              <a:rPr lang="en-US" b="1" dirty="0"/>
              <a:t>Physical Poster Organization</a:t>
            </a:r>
          </a:p>
        </p:txBody>
      </p:sp>
      <p:sp>
        <p:nvSpPr>
          <p:cNvPr id="5" name="Content Placeholder 4"/>
          <p:cNvSpPr>
            <a:spLocks noGrp="1"/>
          </p:cNvSpPr>
          <p:nvPr>
            <p:ph idx="1"/>
          </p:nvPr>
        </p:nvSpPr>
        <p:spPr>
          <a:xfrm>
            <a:off x="418011" y="1705988"/>
            <a:ext cx="8307978" cy="3505363"/>
          </a:xfrm>
        </p:spPr>
        <p:txBody>
          <a:bodyPr>
            <a:noAutofit/>
          </a:bodyPr>
          <a:lstStyle/>
          <a:p>
            <a:pPr marL="0" indent="0">
              <a:spcBef>
                <a:spcPts val="0"/>
              </a:spcBef>
              <a:spcAft>
                <a:spcPts val="0"/>
              </a:spcAft>
              <a:buNone/>
            </a:pPr>
            <a:r>
              <a:rPr lang="en-US" sz="2800" dirty="0"/>
              <a:t>Students should have:</a:t>
            </a:r>
          </a:p>
          <a:p>
            <a:pPr marL="0" indent="0">
              <a:spcBef>
                <a:spcPts val="0"/>
              </a:spcBef>
              <a:spcAft>
                <a:spcPts val="0"/>
              </a:spcAft>
              <a:buNone/>
            </a:pPr>
            <a:endParaRPr lang="en-US" sz="2800" dirty="0"/>
          </a:p>
          <a:p>
            <a:pPr lvl="1">
              <a:spcBef>
                <a:spcPts val="0"/>
              </a:spcBef>
              <a:spcAft>
                <a:spcPts val="0"/>
              </a:spcAft>
              <a:buFont typeface="Wingdings" charset="2"/>
              <a:buChar char="§"/>
            </a:pPr>
            <a:r>
              <a:rPr lang="en-US" sz="2400" dirty="0"/>
              <a:t>Different sections of the visual presentation that flow logically so that the poster tells a clear scientific story.</a:t>
            </a:r>
          </a:p>
          <a:p>
            <a:pPr lvl="1">
              <a:spcBef>
                <a:spcPts val="0"/>
              </a:spcBef>
              <a:spcAft>
                <a:spcPts val="0"/>
              </a:spcAft>
              <a:buFont typeface="Wingdings" charset="2"/>
              <a:buChar char="§"/>
            </a:pPr>
            <a:r>
              <a:rPr lang="en-US" sz="2400" dirty="0"/>
              <a:t>Shown introductory materials that were relevant and that built a rationale for their question.</a:t>
            </a:r>
          </a:p>
          <a:p>
            <a:pPr lvl="1">
              <a:spcBef>
                <a:spcPts val="0"/>
              </a:spcBef>
              <a:spcAft>
                <a:spcPts val="0"/>
              </a:spcAft>
              <a:buFont typeface="Wingdings" charset="2"/>
              <a:buChar char="§"/>
            </a:pPr>
            <a:r>
              <a:rPr lang="en-US" sz="2400" dirty="0"/>
              <a:t>Provided a design and methodologies section that made it easy for the viewer to determine what, exactly, the student did.</a:t>
            </a:r>
          </a:p>
          <a:p>
            <a:pPr lvl="1">
              <a:spcBef>
                <a:spcPts val="0"/>
              </a:spcBef>
              <a:spcAft>
                <a:spcPts val="0"/>
              </a:spcAft>
              <a:buFont typeface="Wingdings" charset="2"/>
              <a:buChar char="§"/>
            </a:pPr>
            <a:r>
              <a:rPr lang="en-US" sz="2400" dirty="0"/>
              <a:t>Data that was presented in a visually clear and appropriate manner.</a:t>
            </a:r>
          </a:p>
          <a:p>
            <a:pPr lvl="1">
              <a:spcBef>
                <a:spcPts val="0"/>
              </a:spcBef>
              <a:spcAft>
                <a:spcPts val="0"/>
              </a:spcAft>
              <a:buFont typeface="Wingdings" charset="2"/>
              <a:buChar char="§"/>
            </a:pPr>
            <a:r>
              <a:rPr lang="en-US" sz="2400" dirty="0"/>
              <a:t>Assertions or interpretations present on the board be supported by data presented on the board.</a:t>
            </a:r>
          </a:p>
          <a:p>
            <a:pPr lvl="1">
              <a:spcBef>
                <a:spcPts val="0"/>
              </a:spcBef>
              <a:spcAft>
                <a:spcPts val="0"/>
              </a:spcAft>
              <a:buFont typeface="Wingdings" charset="2"/>
              <a:buChar char="§"/>
            </a:pPr>
            <a:endParaRPr lang="en-US" sz="2400" i="1" dirty="0"/>
          </a:p>
          <a:p>
            <a:pPr lvl="1">
              <a:buFont typeface="Wingdings" charset="2"/>
              <a:buChar char="§"/>
            </a:pPr>
            <a:endParaRPr lang="en-US" sz="1400" dirty="0"/>
          </a:p>
          <a:p>
            <a:pPr lvl="1">
              <a:buFont typeface="Wingdings" charset="2"/>
              <a:buChar char="§"/>
            </a:pPr>
            <a:endParaRPr lang="en-US" sz="1400" dirty="0"/>
          </a:p>
          <a:p>
            <a:pPr lvl="1">
              <a:buFont typeface="Wingdings" charset="2"/>
              <a:buChar char="§"/>
            </a:pPr>
            <a:endParaRPr lang="en-US" sz="1400" dirty="0"/>
          </a:p>
        </p:txBody>
      </p:sp>
    </p:spTree>
    <p:extLst>
      <p:ext uri="{BB962C8B-B14F-4D97-AF65-F5344CB8AC3E}">
        <p14:creationId xmlns:p14="http://schemas.microsoft.com/office/powerpoint/2010/main" val="192554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6" y="270897"/>
            <a:ext cx="6798734" cy="1303867"/>
          </a:xfrm>
        </p:spPr>
        <p:txBody>
          <a:bodyPr/>
          <a:lstStyle/>
          <a:p>
            <a:r>
              <a:rPr lang="en-US" b="1" dirty="0"/>
              <a:t>Overview:  What’s Important</a:t>
            </a:r>
          </a:p>
        </p:txBody>
      </p:sp>
      <p:sp>
        <p:nvSpPr>
          <p:cNvPr id="5" name="Content Placeholder 4"/>
          <p:cNvSpPr>
            <a:spLocks noGrp="1"/>
          </p:cNvSpPr>
          <p:nvPr>
            <p:ph idx="1"/>
          </p:nvPr>
        </p:nvSpPr>
        <p:spPr>
          <a:xfrm>
            <a:off x="426720" y="1191740"/>
            <a:ext cx="8316686" cy="5148100"/>
          </a:xfrm>
        </p:spPr>
        <p:txBody>
          <a:bodyPr>
            <a:noAutofit/>
          </a:bodyPr>
          <a:lstStyle/>
          <a:p>
            <a:pPr marL="0" indent="0">
              <a:spcBef>
                <a:spcPts val="0"/>
              </a:spcBef>
              <a:spcAft>
                <a:spcPts val="0"/>
              </a:spcAft>
              <a:buNone/>
            </a:pPr>
            <a:endParaRPr lang="en-US" dirty="0">
              <a:solidFill>
                <a:schemeClr val="tx1"/>
              </a:solidFill>
            </a:endParaRPr>
          </a:p>
          <a:p>
            <a:pPr marL="0" indent="0">
              <a:spcBef>
                <a:spcPts val="0"/>
              </a:spcBef>
              <a:spcAft>
                <a:spcPts val="0"/>
              </a:spcAft>
              <a:buNone/>
            </a:pPr>
            <a:r>
              <a:rPr lang="en-US" dirty="0">
                <a:solidFill>
                  <a:schemeClr val="tx1"/>
                </a:solidFill>
              </a:rPr>
              <a:t>Reward promising future scientists and look for:</a:t>
            </a:r>
          </a:p>
          <a:p>
            <a:pPr marL="0" indent="0">
              <a:spcBef>
                <a:spcPts val="0"/>
              </a:spcBef>
              <a:spcAft>
                <a:spcPts val="0"/>
              </a:spcAft>
              <a:buNone/>
            </a:pPr>
            <a:endParaRPr lang="en-US" dirty="0">
              <a:solidFill>
                <a:schemeClr val="tx1"/>
              </a:solidFill>
            </a:endParaRPr>
          </a:p>
          <a:p>
            <a:pPr lvl="1">
              <a:spcBef>
                <a:spcPts val="0"/>
              </a:spcBef>
              <a:spcAft>
                <a:spcPts val="0"/>
              </a:spcAft>
              <a:buFont typeface="Wingdings" charset="2"/>
              <a:buChar char="§"/>
            </a:pPr>
            <a:r>
              <a:rPr lang="en-US" sz="2400" dirty="0">
                <a:solidFill>
                  <a:schemeClr val="tx1"/>
                </a:solidFill>
              </a:rPr>
              <a:t>Scientific Rigor, Critical Reasoning and Analytical Thinking</a:t>
            </a:r>
          </a:p>
          <a:p>
            <a:pPr lvl="1">
              <a:spcBef>
                <a:spcPts val="0"/>
              </a:spcBef>
              <a:spcAft>
                <a:spcPts val="0"/>
              </a:spcAft>
              <a:buFont typeface="Wingdings" charset="2"/>
              <a:buChar char="§"/>
            </a:pPr>
            <a:r>
              <a:rPr lang="en-US" sz="2400" dirty="0">
                <a:solidFill>
                  <a:schemeClr val="tx1"/>
                </a:solidFill>
              </a:rPr>
              <a:t>The ability to identify limitations in the design, methods, and interpretation of the work</a:t>
            </a:r>
          </a:p>
          <a:p>
            <a:pPr lvl="1">
              <a:spcBef>
                <a:spcPts val="0"/>
              </a:spcBef>
              <a:spcAft>
                <a:spcPts val="0"/>
              </a:spcAft>
              <a:buFont typeface="Wingdings" charset="2"/>
              <a:buChar char="§"/>
            </a:pPr>
            <a:r>
              <a:rPr lang="en-US" sz="2400" dirty="0">
                <a:solidFill>
                  <a:schemeClr val="tx1"/>
                </a:solidFill>
              </a:rPr>
              <a:t>The ability to make precise, data-supported conclusions</a:t>
            </a:r>
          </a:p>
          <a:p>
            <a:pPr lvl="1">
              <a:spcBef>
                <a:spcPts val="0"/>
              </a:spcBef>
              <a:spcAft>
                <a:spcPts val="0"/>
              </a:spcAft>
              <a:buFont typeface="Wingdings" charset="2"/>
              <a:buChar char="§"/>
            </a:pPr>
            <a:r>
              <a:rPr lang="en-US" sz="2400" dirty="0">
                <a:solidFill>
                  <a:schemeClr val="tx1"/>
                </a:solidFill>
              </a:rPr>
              <a:t>The ability to understand why the work is important and what it means in a broader context</a:t>
            </a:r>
          </a:p>
          <a:p>
            <a:pPr lvl="1">
              <a:spcBef>
                <a:spcPts val="0"/>
              </a:spcBef>
              <a:spcAft>
                <a:spcPts val="0"/>
              </a:spcAft>
              <a:buFont typeface="Wingdings" charset="2"/>
              <a:buChar char="§"/>
            </a:pPr>
            <a:r>
              <a:rPr lang="en-US" sz="2400" dirty="0">
                <a:solidFill>
                  <a:schemeClr val="tx1"/>
                </a:solidFill>
              </a:rPr>
              <a:t>Engagement and enthusiasm for the scientific process</a:t>
            </a:r>
          </a:p>
          <a:p>
            <a:pPr marL="457200" lvl="1" indent="0">
              <a:spcBef>
                <a:spcPts val="0"/>
              </a:spcBef>
              <a:spcAft>
                <a:spcPts val="0"/>
              </a:spcAft>
              <a:buNone/>
            </a:pPr>
            <a:endParaRPr lang="en-US" sz="2400" i="1" dirty="0">
              <a:solidFill>
                <a:schemeClr val="tx1"/>
              </a:solidFill>
            </a:endParaRPr>
          </a:p>
          <a:p>
            <a:pPr marL="457200" lvl="1" indent="0">
              <a:spcBef>
                <a:spcPts val="0"/>
              </a:spcBef>
              <a:spcAft>
                <a:spcPts val="0"/>
              </a:spcAft>
              <a:buNone/>
            </a:pPr>
            <a:r>
              <a:rPr lang="en-US" i="1" dirty="0">
                <a:solidFill>
                  <a:schemeClr val="tx1"/>
                </a:solidFill>
              </a:rPr>
              <a:t>*Please note that if the student's did not mention something </a:t>
            </a:r>
            <a:r>
              <a:rPr lang="en-US" b="1" i="1" dirty="0">
                <a:solidFill>
                  <a:schemeClr val="tx1"/>
                </a:solidFill>
              </a:rPr>
              <a:t>on the poster board </a:t>
            </a:r>
            <a:r>
              <a:rPr lang="en-US" i="1" dirty="0">
                <a:solidFill>
                  <a:schemeClr val="tx1"/>
                </a:solidFill>
              </a:rPr>
              <a:t>and it is on the rubric -- ask about it so that you can score.</a:t>
            </a:r>
          </a:p>
          <a:p>
            <a:pPr lvl="1">
              <a:buFont typeface="Wingdings" charset="2"/>
              <a:buChar char="§"/>
            </a:pPr>
            <a:endParaRPr lang="en-US" sz="1800" dirty="0"/>
          </a:p>
          <a:p>
            <a:pPr lvl="1">
              <a:buFont typeface="Wingdings" charset="2"/>
              <a:buChar char="§"/>
            </a:pPr>
            <a:endParaRPr lang="en-US" sz="1800" dirty="0"/>
          </a:p>
          <a:p>
            <a:pPr lvl="1">
              <a:buFont typeface="Wingdings" charset="2"/>
              <a:buChar char="§"/>
            </a:pPr>
            <a:endParaRPr lang="en-US" sz="1400" dirty="0"/>
          </a:p>
        </p:txBody>
      </p:sp>
    </p:spTree>
    <p:extLst>
      <p:ext uri="{BB962C8B-B14F-4D97-AF65-F5344CB8AC3E}">
        <p14:creationId xmlns:p14="http://schemas.microsoft.com/office/powerpoint/2010/main" val="92232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6" y="418942"/>
            <a:ext cx="6798734" cy="1303867"/>
          </a:xfrm>
        </p:spPr>
        <p:txBody>
          <a:bodyPr/>
          <a:lstStyle/>
          <a:p>
            <a:r>
              <a:rPr lang="en-US" b="1" dirty="0"/>
              <a:t>Logistics</a:t>
            </a:r>
          </a:p>
        </p:txBody>
      </p:sp>
      <p:sp>
        <p:nvSpPr>
          <p:cNvPr id="5" name="Content Placeholder 4"/>
          <p:cNvSpPr>
            <a:spLocks noGrp="1"/>
          </p:cNvSpPr>
          <p:nvPr>
            <p:ph idx="1"/>
          </p:nvPr>
        </p:nvSpPr>
        <p:spPr>
          <a:xfrm>
            <a:off x="705395" y="1297169"/>
            <a:ext cx="7977052" cy="5163625"/>
          </a:xfrm>
        </p:spPr>
        <p:txBody>
          <a:bodyPr>
            <a:normAutofit/>
          </a:bodyPr>
          <a:lstStyle/>
          <a:p>
            <a:pPr>
              <a:buFont typeface="Wingdings" charset="2"/>
              <a:buChar char="§"/>
            </a:pPr>
            <a:r>
              <a:rPr lang="en-US" sz="2800" dirty="0"/>
              <a:t>Lunch will be available for judges in the cafeteria starting at about noon and will remain available until judging is complete.</a:t>
            </a:r>
          </a:p>
          <a:p>
            <a:pPr>
              <a:buFont typeface="Wingdings" charset="2"/>
              <a:buChar char="§"/>
            </a:pPr>
            <a:r>
              <a:rPr lang="en-US" sz="2800" dirty="0"/>
              <a:t>Judging score sheets should be handed in to judge support staff outside the gymnasium. We suggest that you judge at least 3 projects before handing any in so that you have a basis for calibrating your scores.</a:t>
            </a:r>
          </a:p>
          <a:p>
            <a:pPr>
              <a:buFont typeface="Wingdings" charset="2"/>
              <a:buChar char="§"/>
            </a:pPr>
            <a:r>
              <a:rPr lang="en-US" sz="2800" dirty="0"/>
              <a:t>If you arrive at a poster and realize you can’t judge it, bring your scoring sheet back to the judge support staff and they will assign you a replacement project to judge.  </a:t>
            </a:r>
          </a:p>
        </p:txBody>
      </p:sp>
    </p:spTree>
    <p:extLst>
      <p:ext uri="{BB962C8B-B14F-4D97-AF65-F5344CB8AC3E}">
        <p14:creationId xmlns:p14="http://schemas.microsoft.com/office/powerpoint/2010/main" val="9283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Thank You</a:t>
            </a:r>
          </a:p>
        </p:txBody>
      </p:sp>
      <p:sp>
        <p:nvSpPr>
          <p:cNvPr id="3" name="Content Placeholder 2"/>
          <p:cNvSpPr>
            <a:spLocks noGrp="1"/>
          </p:cNvSpPr>
          <p:nvPr>
            <p:ph idx="1"/>
          </p:nvPr>
        </p:nvSpPr>
        <p:spPr/>
        <p:txBody>
          <a:bodyPr>
            <a:normAutofit/>
          </a:bodyPr>
          <a:lstStyle/>
          <a:p>
            <a:pPr marL="0" indent="0" algn="ctr">
              <a:buNone/>
            </a:pPr>
            <a:r>
              <a:rPr lang="en-US" sz="4400" b="1" i="1" dirty="0"/>
              <a:t>for all of your help so that our well-deserving students are able to present their work</a:t>
            </a:r>
          </a:p>
        </p:txBody>
      </p:sp>
    </p:spTree>
    <p:extLst>
      <p:ext uri="{BB962C8B-B14F-4D97-AF65-F5344CB8AC3E}">
        <p14:creationId xmlns:p14="http://schemas.microsoft.com/office/powerpoint/2010/main" val="2080469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6" y="461547"/>
            <a:ext cx="6798734" cy="642949"/>
          </a:xfrm>
        </p:spPr>
        <p:txBody>
          <a:bodyPr>
            <a:normAutofit fontScale="90000"/>
          </a:bodyPr>
          <a:lstStyle/>
          <a:p>
            <a:r>
              <a:rPr lang="en-US" b="1" dirty="0">
                <a:solidFill>
                  <a:schemeClr val="tx1"/>
                </a:solidFill>
              </a:rPr>
              <a:t>General Judging Procedures</a:t>
            </a:r>
          </a:p>
        </p:txBody>
      </p:sp>
      <p:sp>
        <p:nvSpPr>
          <p:cNvPr id="5" name="Content Placeholder 4"/>
          <p:cNvSpPr>
            <a:spLocks noGrp="1"/>
          </p:cNvSpPr>
          <p:nvPr>
            <p:ph idx="1"/>
          </p:nvPr>
        </p:nvSpPr>
        <p:spPr>
          <a:xfrm>
            <a:off x="583474" y="1261258"/>
            <a:ext cx="7959636" cy="4745484"/>
          </a:xfrm>
        </p:spPr>
        <p:txBody>
          <a:bodyPr>
            <a:normAutofit fontScale="92500" lnSpcReduction="10000"/>
          </a:bodyPr>
          <a:lstStyle/>
          <a:p>
            <a:pPr>
              <a:buFont typeface="Wingdings" charset="2"/>
              <a:buChar char="§"/>
            </a:pPr>
            <a:r>
              <a:rPr lang="en-US" dirty="0">
                <a:solidFill>
                  <a:schemeClr val="tx1"/>
                </a:solidFill>
              </a:rPr>
              <a:t>Every project is judged by 5 judges for 12 minutes each. You will be notified over the PA system when each 12 minute session is over. </a:t>
            </a:r>
          </a:p>
          <a:p>
            <a:pPr marL="0" indent="0">
              <a:buNone/>
            </a:pPr>
            <a:r>
              <a:rPr lang="en-US" dirty="0">
                <a:solidFill>
                  <a:schemeClr val="tx1"/>
                </a:solidFill>
              </a:rPr>
              <a:t> </a:t>
            </a:r>
          </a:p>
          <a:p>
            <a:pPr lvl="1">
              <a:buFont typeface="Wingdings" charset="2"/>
              <a:buChar char="§"/>
            </a:pPr>
            <a:r>
              <a:rPr lang="en-US" sz="2800" dirty="0">
                <a:solidFill>
                  <a:schemeClr val="tx1"/>
                </a:solidFill>
              </a:rPr>
              <a:t>You can visit projects in any order you wish.  If the student you visit already has a judge, just move to your next project, or take a break for one judging session.</a:t>
            </a:r>
          </a:p>
          <a:p>
            <a:pPr lvl="1">
              <a:buFont typeface="Wingdings" charset="2"/>
              <a:buChar char="§"/>
            </a:pPr>
            <a:r>
              <a:rPr lang="en-US" sz="2800" dirty="0">
                <a:solidFill>
                  <a:schemeClr val="tx1"/>
                </a:solidFill>
              </a:rPr>
              <a:t>There should be more sessions than projects you’ve been assigned so that you can feel free to take a break as you need to.</a:t>
            </a:r>
          </a:p>
          <a:p>
            <a:pPr lvl="1">
              <a:buFont typeface="Wingdings" charset="2"/>
              <a:buChar char="§"/>
            </a:pPr>
            <a:r>
              <a:rPr lang="en-US" sz="2800" dirty="0">
                <a:solidFill>
                  <a:schemeClr val="tx1"/>
                </a:solidFill>
              </a:rPr>
              <a:t>Do not move to the next session until the current session is over.</a:t>
            </a:r>
          </a:p>
        </p:txBody>
      </p:sp>
    </p:spTree>
    <p:extLst>
      <p:ext uri="{BB962C8B-B14F-4D97-AF65-F5344CB8AC3E}">
        <p14:creationId xmlns:p14="http://schemas.microsoft.com/office/powerpoint/2010/main" val="7376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986" y="212603"/>
            <a:ext cx="6798734" cy="1303867"/>
          </a:xfrm>
        </p:spPr>
        <p:txBody>
          <a:bodyPr/>
          <a:lstStyle/>
          <a:p>
            <a:r>
              <a:rPr lang="en-US" b="1" dirty="0"/>
              <a:t>General Judging Procedures</a:t>
            </a:r>
          </a:p>
        </p:txBody>
      </p:sp>
      <p:sp>
        <p:nvSpPr>
          <p:cNvPr id="3" name="Content Placeholder 2"/>
          <p:cNvSpPr>
            <a:spLocks noGrp="1"/>
          </p:cNvSpPr>
          <p:nvPr>
            <p:ph idx="1"/>
          </p:nvPr>
        </p:nvSpPr>
        <p:spPr>
          <a:xfrm>
            <a:off x="416561" y="1066800"/>
            <a:ext cx="8441690" cy="5433837"/>
          </a:xfrm>
        </p:spPr>
        <p:txBody>
          <a:bodyPr>
            <a:normAutofit/>
          </a:bodyPr>
          <a:lstStyle/>
          <a:p>
            <a:pPr>
              <a:buFont typeface="Wingdings" charset="2"/>
              <a:buChar char="§"/>
            </a:pPr>
            <a:r>
              <a:rPr lang="en-US" sz="2800" dirty="0"/>
              <a:t>When you arrive, ask the student for a sticker for their project. Place the sticker </a:t>
            </a:r>
            <a:r>
              <a:rPr lang="en-US" sz="2800" b="1" dirty="0"/>
              <a:t>BELOW</a:t>
            </a:r>
            <a:r>
              <a:rPr lang="en-US" sz="2800" dirty="0"/>
              <a:t> the project number on the rubric.</a:t>
            </a:r>
          </a:p>
          <a:p>
            <a:pPr>
              <a:buFont typeface="Wingdings" charset="2"/>
              <a:buChar char="§"/>
            </a:pPr>
            <a:r>
              <a:rPr lang="en-US" sz="2800" dirty="0"/>
              <a:t>Please allow the students to present, </a:t>
            </a:r>
            <a:r>
              <a:rPr lang="en-US" sz="2800" i="1" dirty="0"/>
              <a:t>UNINTERUPTED</a:t>
            </a:r>
            <a:r>
              <a:rPr lang="en-US" sz="2800" dirty="0"/>
              <a:t>, for about 7-8 minutes. Then you will be able to ask the students questions.</a:t>
            </a:r>
          </a:p>
          <a:p>
            <a:pPr>
              <a:buFont typeface="Wingdings" charset="2"/>
              <a:buChar char="§"/>
            </a:pPr>
            <a:r>
              <a:rPr lang="en-US" sz="2800" dirty="0"/>
              <a:t>When the session is over walk away from the student and fill out the rubric. You will have 5 minutes between sessions.</a:t>
            </a:r>
          </a:p>
          <a:p>
            <a:pPr>
              <a:buFont typeface="Wingdings" charset="2"/>
              <a:buChar char="§"/>
            </a:pPr>
            <a:r>
              <a:rPr lang="en-US" sz="2800" b="1" dirty="0"/>
              <a:t>Please do NOT ask students who their mentor is, where they worked or what school they go to.</a:t>
            </a:r>
          </a:p>
        </p:txBody>
      </p:sp>
    </p:spTree>
    <p:extLst>
      <p:ext uri="{BB962C8B-B14F-4D97-AF65-F5344CB8AC3E}">
        <p14:creationId xmlns:p14="http://schemas.microsoft.com/office/powerpoint/2010/main" val="71024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331858"/>
            <a:ext cx="6798734" cy="1303867"/>
          </a:xfrm>
        </p:spPr>
        <p:txBody>
          <a:bodyPr/>
          <a:lstStyle/>
          <a:p>
            <a:r>
              <a:rPr lang="en-US" b="1" dirty="0"/>
              <a:t>Conflict of Interest</a:t>
            </a:r>
          </a:p>
        </p:txBody>
      </p:sp>
      <p:sp>
        <p:nvSpPr>
          <p:cNvPr id="3" name="Content Placeholder 2"/>
          <p:cNvSpPr>
            <a:spLocks noGrp="1"/>
          </p:cNvSpPr>
          <p:nvPr>
            <p:ph idx="1"/>
          </p:nvPr>
        </p:nvSpPr>
        <p:spPr>
          <a:xfrm>
            <a:off x="548641" y="1628502"/>
            <a:ext cx="8038010" cy="4833258"/>
          </a:xfrm>
        </p:spPr>
        <p:txBody>
          <a:bodyPr>
            <a:normAutofit fontScale="55000" lnSpcReduction="20000"/>
          </a:bodyPr>
          <a:lstStyle/>
          <a:p>
            <a:pPr marL="0" indent="0">
              <a:buNone/>
            </a:pPr>
            <a:r>
              <a:rPr lang="en-US" sz="3600" u="sng" dirty="0">
                <a:solidFill>
                  <a:schemeClr val="tx1"/>
                </a:solidFill>
              </a:rPr>
              <a:t>Reasons NOT to judge a student:</a:t>
            </a:r>
          </a:p>
          <a:p>
            <a:pPr marL="0" indent="0">
              <a:buNone/>
            </a:pPr>
            <a:endParaRPr lang="en-US" sz="2800" u="sng" dirty="0">
              <a:solidFill>
                <a:schemeClr val="tx1"/>
              </a:solidFill>
            </a:endParaRPr>
          </a:p>
          <a:p>
            <a:pPr lvl="1">
              <a:buFont typeface="Wingdings" charset="2"/>
              <a:buChar char="§"/>
            </a:pPr>
            <a:r>
              <a:rPr lang="en-US" sz="5100" dirty="0">
                <a:solidFill>
                  <a:schemeClr val="tx1"/>
                </a:solidFill>
              </a:rPr>
              <a:t>The student is your neighbor, friend, etc. </a:t>
            </a:r>
          </a:p>
          <a:p>
            <a:pPr lvl="1">
              <a:buFont typeface="Wingdings" charset="2"/>
              <a:buChar char="§"/>
            </a:pPr>
            <a:r>
              <a:rPr lang="en-US" sz="5100" dirty="0">
                <a:solidFill>
                  <a:schemeClr val="tx1"/>
                </a:solidFill>
              </a:rPr>
              <a:t>The student did research at your institution</a:t>
            </a:r>
          </a:p>
          <a:p>
            <a:pPr lvl="1">
              <a:buFont typeface="Wingdings" charset="2"/>
              <a:buChar char="§"/>
            </a:pPr>
            <a:r>
              <a:rPr lang="en-US" sz="5100" dirty="0">
                <a:solidFill>
                  <a:schemeClr val="tx1"/>
                </a:solidFill>
              </a:rPr>
              <a:t>There is no poster or no student present at the assigned location</a:t>
            </a:r>
          </a:p>
          <a:p>
            <a:pPr lvl="1">
              <a:buFont typeface="Wingdings" charset="2"/>
              <a:buChar char="§"/>
            </a:pPr>
            <a:r>
              <a:rPr lang="en-US" sz="5100" dirty="0">
                <a:solidFill>
                  <a:schemeClr val="tx1"/>
                </a:solidFill>
              </a:rPr>
              <a:t>The student’s project is way out of your area of expertise and you don’t feel comfortable judging it</a:t>
            </a:r>
          </a:p>
          <a:p>
            <a:pPr lvl="1">
              <a:buFont typeface="Wingdings" charset="2"/>
              <a:buChar char="§"/>
            </a:pPr>
            <a:r>
              <a:rPr lang="en-US" sz="5100" b="1" i="1" dirty="0">
                <a:solidFill>
                  <a:schemeClr val="tx1"/>
                </a:solidFill>
              </a:rPr>
              <a:t>Please return the rubric to judge registration</a:t>
            </a:r>
          </a:p>
          <a:p>
            <a:endParaRPr lang="en-US" sz="4000" dirty="0"/>
          </a:p>
        </p:txBody>
      </p:sp>
    </p:spTree>
    <p:extLst>
      <p:ext uri="{BB962C8B-B14F-4D97-AF65-F5344CB8AC3E}">
        <p14:creationId xmlns:p14="http://schemas.microsoft.com/office/powerpoint/2010/main" val="230456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6" y="297028"/>
            <a:ext cx="6798734" cy="1303867"/>
          </a:xfrm>
        </p:spPr>
        <p:txBody>
          <a:bodyPr/>
          <a:lstStyle/>
          <a:p>
            <a:r>
              <a:rPr lang="en-US" b="1" dirty="0"/>
              <a:t>Putting Students At Ease</a:t>
            </a:r>
          </a:p>
        </p:txBody>
      </p:sp>
      <p:sp>
        <p:nvSpPr>
          <p:cNvPr id="5" name="Content Placeholder 4"/>
          <p:cNvSpPr>
            <a:spLocks noGrp="1"/>
          </p:cNvSpPr>
          <p:nvPr>
            <p:ph idx="1"/>
          </p:nvPr>
        </p:nvSpPr>
        <p:spPr>
          <a:xfrm>
            <a:off x="557348" y="1419497"/>
            <a:ext cx="8120443" cy="5074572"/>
          </a:xfrm>
        </p:spPr>
        <p:txBody>
          <a:bodyPr>
            <a:normAutofit lnSpcReduction="10000"/>
          </a:bodyPr>
          <a:lstStyle/>
          <a:p>
            <a:pPr>
              <a:buFont typeface="Wingdings" charset="2"/>
              <a:buChar char="§"/>
            </a:pPr>
            <a:r>
              <a:rPr lang="en-US" dirty="0">
                <a:solidFill>
                  <a:schemeClr val="tx1"/>
                </a:solidFill>
              </a:rPr>
              <a:t>The students are very nervous to meet professional scientists. </a:t>
            </a:r>
          </a:p>
          <a:p>
            <a:pPr marL="0" indent="0">
              <a:buNone/>
            </a:pPr>
            <a:endParaRPr lang="en-US" sz="2300" i="1" dirty="0">
              <a:solidFill>
                <a:schemeClr val="tx1"/>
              </a:solidFill>
            </a:endParaRPr>
          </a:p>
          <a:p>
            <a:pPr lvl="1">
              <a:buFont typeface="Wingdings" charset="2"/>
              <a:buChar char="§"/>
            </a:pPr>
            <a:r>
              <a:rPr lang="en-US" sz="2300" dirty="0">
                <a:solidFill>
                  <a:schemeClr val="tx1"/>
                </a:solidFill>
              </a:rPr>
              <a:t>When asking questions, it is good to start with a few simple questions that the student can likely answer, and then make the questions progressively harder.</a:t>
            </a:r>
          </a:p>
          <a:p>
            <a:pPr lvl="1">
              <a:buFont typeface="Wingdings" charset="2"/>
              <a:buChar char="§"/>
            </a:pPr>
            <a:r>
              <a:rPr lang="en-US" sz="2300" dirty="0">
                <a:solidFill>
                  <a:schemeClr val="tx1"/>
                </a:solidFill>
              </a:rPr>
              <a:t>If a student starts to falter, ask a few more questions, and if it’s clear that you’ve gone beyond the student’s ability, revert to easier questions but score accordingly.</a:t>
            </a:r>
          </a:p>
          <a:p>
            <a:pPr lvl="1">
              <a:buFont typeface="Wingdings" charset="2"/>
              <a:buChar char="§"/>
            </a:pPr>
            <a:r>
              <a:rPr lang="en-US" sz="2300" dirty="0">
                <a:solidFill>
                  <a:schemeClr val="tx1"/>
                </a:solidFill>
              </a:rPr>
              <a:t>Try to make this a positive experience.  Even poor projects usually have good points – compliment the students on whatever was good about the project so that they feel good about the experience.</a:t>
            </a:r>
            <a:endParaRPr lang="en-US" dirty="0">
              <a:solidFill>
                <a:schemeClr val="tx1"/>
              </a:solidFill>
            </a:endParaRPr>
          </a:p>
          <a:p>
            <a:pPr marL="0" indent="0" algn="ctr">
              <a:buNone/>
            </a:pPr>
            <a:r>
              <a:rPr lang="en-US" i="1" dirty="0">
                <a:solidFill>
                  <a:schemeClr val="tx1"/>
                </a:solidFill>
              </a:rPr>
              <a:t>FIRST AND FOREMOST – Try not to make them cry!</a:t>
            </a:r>
          </a:p>
          <a:p>
            <a:pPr lvl="1">
              <a:buFont typeface="Wingdings" charset="2"/>
              <a:buChar char="§"/>
            </a:pPr>
            <a:endParaRPr lang="en-US" dirty="0">
              <a:solidFill>
                <a:schemeClr val="tx1"/>
              </a:solidFill>
            </a:endParaRPr>
          </a:p>
        </p:txBody>
      </p:sp>
    </p:spTree>
    <p:extLst>
      <p:ext uri="{BB962C8B-B14F-4D97-AF65-F5344CB8AC3E}">
        <p14:creationId xmlns:p14="http://schemas.microsoft.com/office/powerpoint/2010/main" val="378244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6" y="889202"/>
            <a:ext cx="6798734" cy="1303867"/>
          </a:xfrm>
        </p:spPr>
        <p:txBody>
          <a:bodyPr/>
          <a:lstStyle/>
          <a:p>
            <a:r>
              <a:rPr lang="en-US" b="1" dirty="0"/>
              <a:t>Scoring Rubrics</a:t>
            </a:r>
          </a:p>
        </p:txBody>
      </p:sp>
      <p:sp>
        <p:nvSpPr>
          <p:cNvPr id="5" name="Content Placeholder 4"/>
          <p:cNvSpPr>
            <a:spLocks noGrp="1"/>
          </p:cNvSpPr>
          <p:nvPr>
            <p:ph idx="1"/>
          </p:nvPr>
        </p:nvSpPr>
        <p:spPr>
          <a:xfrm>
            <a:off x="513806" y="2392650"/>
            <a:ext cx="8133805" cy="4794089"/>
          </a:xfrm>
        </p:spPr>
        <p:txBody>
          <a:bodyPr>
            <a:normAutofit/>
          </a:bodyPr>
          <a:lstStyle/>
          <a:p>
            <a:pPr>
              <a:buFont typeface="Wingdings" charset="2"/>
              <a:buChar char="§"/>
            </a:pPr>
            <a:r>
              <a:rPr lang="en-US" sz="2800" dirty="0">
                <a:solidFill>
                  <a:schemeClr val="tx1"/>
                </a:solidFill>
              </a:rPr>
              <a:t>Each judge will receive between 8-10 scoring rubrics.  </a:t>
            </a:r>
          </a:p>
          <a:p>
            <a:pPr>
              <a:buFont typeface="Wingdings" charset="2"/>
              <a:buChar char="§"/>
            </a:pPr>
            <a:r>
              <a:rPr lang="en-US" sz="2800" dirty="0">
                <a:solidFill>
                  <a:schemeClr val="tx1"/>
                </a:solidFill>
              </a:rPr>
              <a:t>Each category on the rubric has a certain number of possible points assigned to it (such as 10 or 15).  </a:t>
            </a:r>
          </a:p>
          <a:p>
            <a:pPr>
              <a:buFont typeface="Wingdings" charset="2"/>
              <a:buChar char="§"/>
            </a:pPr>
            <a:r>
              <a:rPr lang="en-US" sz="2800" dirty="0">
                <a:solidFill>
                  <a:schemeClr val="tx1"/>
                </a:solidFill>
              </a:rPr>
              <a:t>In every case, </a:t>
            </a:r>
            <a:r>
              <a:rPr lang="en-US" sz="2800" b="1" dirty="0">
                <a:solidFill>
                  <a:schemeClr val="tx1"/>
                </a:solidFill>
              </a:rPr>
              <a:t>the lowest score is 1 and the highest score is the highest number on the rubric</a:t>
            </a:r>
            <a:r>
              <a:rPr lang="en-US" sz="2800" dirty="0">
                <a:solidFill>
                  <a:schemeClr val="tx1"/>
                </a:solidFill>
              </a:rPr>
              <a:t>.  </a:t>
            </a:r>
          </a:p>
          <a:p>
            <a:pPr>
              <a:buFont typeface="Wingdings" charset="2"/>
              <a:buChar char="§"/>
            </a:pPr>
            <a:r>
              <a:rPr lang="en-US" sz="2800" dirty="0">
                <a:solidFill>
                  <a:schemeClr val="tx1"/>
                </a:solidFill>
              </a:rPr>
              <a:t>The scores will be added together to get a total score out of 100.</a:t>
            </a:r>
          </a:p>
        </p:txBody>
      </p:sp>
    </p:spTree>
    <p:extLst>
      <p:ext uri="{BB962C8B-B14F-4D97-AF65-F5344CB8AC3E}">
        <p14:creationId xmlns:p14="http://schemas.microsoft.com/office/powerpoint/2010/main" val="283076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Introduction &amp; Background</a:t>
            </a:r>
          </a:p>
        </p:txBody>
      </p:sp>
      <p:sp>
        <p:nvSpPr>
          <p:cNvPr id="5" name="Content Placeholder 4"/>
          <p:cNvSpPr>
            <a:spLocks noGrp="1"/>
          </p:cNvSpPr>
          <p:nvPr>
            <p:ph idx="1"/>
          </p:nvPr>
        </p:nvSpPr>
        <p:spPr>
          <a:xfrm>
            <a:off x="748937" y="2553485"/>
            <a:ext cx="7820297" cy="4794089"/>
          </a:xfrm>
        </p:spPr>
        <p:txBody>
          <a:bodyPr>
            <a:normAutofit/>
          </a:bodyPr>
          <a:lstStyle/>
          <a:p>
            <a:pPr>
              <a:buFont typeface="Wingdings" charset="2"/>
              <a:buChar char="§"/>
            </a:pPr>
            <a:r>
              <a:rPr lang="en-US" sz="2800" dirty="0"/>
              <a:t>Be sure that the student provides an introduction that begins with general information leading up to their area of research. </a:t>
            </a:r>
          </a:p>
          <a:p>
            <a:pPr marL="0" indent="0">
              <a:buNone/>
            </a:pPr>
            <a:endParaRPr lang="en-US" sz="2800" dirty="0"/>
          </a:p>
          <a:p>
            <a:pPr>
              <a:buFont typeface="Wingdings" charset="2"/>
              <a:buChar char="§"/>
            </a:pPr>
            <a:r>
              <a:rPr lang="en-US" sz="2800" dirty="0"/>
              <a:t>The student should understand how their research builds upon this previous work. </a:t>
            </a:r>
          </a:p>
        </p:txBody>
      </p:sp>
    </p:spTree>
    <p:extLst>
      <p:ext uri="{BB962C8B-B14F-4D97-AF65-F5344CB8AC3E}">
        <p14:creationId xmlns:p14="http://schemas.microsoft.com/office/powerpoint/2010/main" val="376504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92479" y="915337"/>
            <a:ext cx="7733211" cy="1303867"/>
          </a:xfrm>
        </p:spPr>
        <p:txBody>
          <a:bodyPr>
            <a:normAutofit fontScale="90000"/>
          </a:bodyPr>
          <a:lstStyle/>
          <a:p>
            <a:r>
              <a:rPr lang="en-US" b="1" dirty="0"/>
              <a:t>Problem Statement/Goals/Hypothesis</a:t>
            </a:r>
          </a:p>
        </p:txBody>
      </p:sp>
      <p:sp>
        <p:nvSpPr>
          <p:cNvPr id="5" name="Content Placeholder 4"/>
          <p:cNvSpPr>
            <a:spLocks noGrp="1"/>
          </p:cNvSpPr>
          <p:nvPr>
            <p:ph idx="1"/>
          </p:nvPr>
        </p:nvSpPr>
        <p:spPr>
          <a:xfrm>
            <a:off x="792480" y="2397125"/>
            <a:ext cx="7733211" cy="3906321"/>
          </a:xfrm>
        </p:spPr>
        <p:txBody>
          <a:bodyPr>
            <a:normAutofit/>
          </a:bodyPr>
          <a:lstStyle/>
          <a:p>
            <a:pPr>
              <a:buFont typeface="Wingdings" charset="2"/>
              <a:buChar char="§"/>
            </a:pPr>
            <a:r>
              <a:rPr lang="en-US" sz="3200" dirty="0"/>
              <a:t>Students should be able to use the background information to generate a clear problem statement/goal/hypothesis. </a:t>
            </a:r>
          </a:p>
          <a:p>
            <a:pPr marL="0" indent="0">
              <a:buNone/>
            </a:pPr>
            <a:endParaRPr lang="en-US" sz="3200" i="1" dirty="0"/>
          </a:p>
          <a:p>
            <a:pPr marL="0" indent="0">
              <a:buNone/>
            </a:pPr>
            <a:r>
              <a:rPr lang="en-US" sz="3200" i="1" dirty="0"/>
              <a:t>* please note that the engineering rubrics do not have a hypothesis</a:t>
            </a:r>
          </a:p>
          <a:p>
            <a:pPr lvl="1">
              <a:buFont typeface="Wingdings" charset="2"/>
              <a:buChar char="§"/>
            </a:pPr>
            <a:endParaRPr lang="en-US" sz="3600" dirty="0"/>
          </a:p>
          <a:p>
            <a:pPr lvl="1">
              <a:buFont typeface="Wingdings" charset="2"/>
              <a:buChar char="§"/>
            </a:pPr>
            <a:endParaRPr lang="en-US" sz="3600" dirty="0"/>
          </a:p>
          <a:p>
            <a:pPr lvl="1">
              <a:buFont typeface="Wingdings" charset="2"/>
              <a:buChar char="§"/>
            </a:pPr>
            <a:endParaRPr lang="en-US" sz="3600" dirty="0"/>
          </a:p>
          <a:p>
            <a:pPr lvl="1">
              <a:buFont typeface="Wingdings" charset="2"/>
              <a:buChar char="§"/>
            </a:pPr>
            <a:endParaRPr lang="en-US" sz="1800" dirty="0"/>
          </a:p>
        </p:txBody>
      </p:sp>
    </p:spTree>
    <p:extLst>
      <p:ext uri="{BB962C8B-B14F-4D97-AF65-F5344CB8AC3E}">
        <p14:creationId xmlns:p14="http://schemas.microsoft.com/office/powerpoint/2010/main" val="236964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76866" y="645364"/>
            <a:ext cx="6798734" cy="1303867"/>
          </a:xfrm>
        </p:spPr>
        <p:txBody>
          <a:bodyPr/>
          <a:lstStyle/>
          <a:p>
            <a:r>
              <a:rPr lang="en-US" b="1" dirty="0"/>
              <a:t>Methods/Materials</a:t>
            </a:r>
          </a:p>
        </p:txBody>
      </p:sp>
      <p:sp>
        <p:nvSpPr>
          <p:cNvPr id="5" name="Content Placeholder 4"/>
          <p:cNvSpPr>
            <a:spLocks noGrp="1"/>
          </p:cNvSpPr>
          <p:nvPr>
            <p:ph idx="1"/>
          </p:nvPr>
        </p:nvSpPr>
        <p:spPr>
          <a:xfrm>
            <a:off x="722811" y="1882687"/>
            <a:ext cx="7851898" cy="5446398"/>
          </a:xfrm>
        </p:spPr>
        <p:txBody>
          <a:bodyPr>
            <a:noAutofit/>
          </a:bodyPr>
          <a:lstStyle/>
          <a:p>
            <a:pPr marL="0" indent="0">
              <a:spcBef>
                <a:spcPts val="0"/>
              </a:spcBef>
              <a:buNone/>
            </a:pPr>
            <a:r>
              <a:rPr lang="en-US" dirty="0"/>
              <a:t>Students should be able to:</a:t>
            </a:r>
          </a:p>
          <a:p>
            <a:pPr lvl="1">
              <a:spcBef>
                <a:spcPts val="0"/>
              </a:spcBef>
              <a:buFont typeface="Wingdings" charset="2"/>
              <a:buChar char="§"/>
            </a:pPr>
            <a:r>
              <a:rPr lang="en-US" sz="2400" dirty="0"/>
              <a:t>Clearly explain the design of their experiments as well as all of the methods and materials used.</a:t>
            </a:r>
          </a:p>
          <a:p>
            <a:pPr lvl="1">
              <a:spcBef>
                <a:spcPts val="0"/>
              </a:spcBef>
              <a:buFont typeface="Wingdings" charset="2"/>
              <a:buChar char="§"/>
            </a:pPr>
            <a:r>
              <a:rPr lang="en-US" sz="2400" dirty="0"/>
              <a:t>Explain how the specific experiment designed meets the goals of the question posed.</a:t>
            </a:r>
          </a:p>
          <a:p>
            <a:pPr lvl="1">
              <a:spcBef>
                <a:spcPts val="0"/>
              </a:spcBef>
              <a:buFont typeface="Wingdings" charset="2"/>
              <a:buChar char="§"/>
            </a:pPr>
            <a:r>
              <a:rPr lang="en-US" sz="2400" dirty="0"/>
              <a:t>Understand what all of the different components of the methodology presented means. </a:t>
            </a:r>
          </a:p>
          <a:p>
            <a:pPr lvl="1">
              <a:spcBef>
                <a:spcPts val="0"/>
              </a:spcBef>
              <a:buFont typeface="Wingdings" charset="2"/>
              <a:buChar char="§"/>
            </a:pPr>
            <a:r>
              <a:rPr lang="en-US" sz="2400" dirty="0"/>
              <a:t>Students should identify their role and the role of the mentor for the project. </a:t>
            </a:r>
            <a:endParaRPr lang="en-US" sz="2400" b="1" dirty="0">
              <a:solidFill>
                <a:schemeClr val="accent1"/>
              </a:solidFill>
            </a:endParaRPr>
          </a:p>
          <a:p>
            <a:pPr marL="457200" lvl="1" indent="0">
              <a:spcBef>
                <a:spcPts val="0"/>
              </a:spcBef>
              <a:buNone/>
            </a:pPr>
            <a:r>
              <a:rPr lang="en-US" b="1" i="1" dirty="0">
                <a:solidFill>
                  <a:schemeClr val="tx1"/>
                </a:solidFill>
              </a:rPr>
              <a:t>Note: Students cannot always control limitations in a study, but they MUST recognize what they were</a:t>
            </a:r>
            <a:r>
              <a:rPr lang="en-US" sz="2800" b="1" i="1" dirty="0">
                <a:solidFill>
                  <a:schemeClr val="accent1"/>
                </a:solidFill>
              </a:rPr>
              <a:t>.</a:t>
            </a:r>
          </a:p>
          <a:p>
            <a:pPr lvl="1">
              <a:buFont typeface="Wingdings" charset="2"/>
              <a:buChar char="§"/>
            </a:pPr>
            <a:endParaRPr lang="en-US" sz="2800" i="1" dirty="0"/>
          </a:p>
          <a:p>
            <a:pPr lvl="1">
              <a:buFont typeface="Wingdings" charset="2"/>
              <a:buChar char="§"/>
            </a:pPr>
            <a:endParaRPr lang="en-US" sz="1200" dirty="0"/>
          </a:p>
          <a:p>
            <a:pPr lvl="1">
              <a:buFont typeface="Wingdings" charset="2"/>
              <a:buChar char="§"/>
            </a:pPr>
            <a:endParaRPr lang="en-US" sz="1200" dirty="0"/>
          </a:p>
          <a:p>
            <a:pPr lvl="1">
              <a:buFont typeface="Wingdings" charset="2"/>
              <a:buChar char="§"/>
            </a:pPr>
            <a:endParaRPr lang="en-US" sz="1200" dirty="0"/>
          </a:p>
        </p:txBody>
      </p:sp>
    </p:spTree>
    <p:extLst>
      <p:ext uri="{BB962C8B-B14F-4D97-AF65-F5344CB8AC3E}">
        <p14:creationId xmlns:p14="http://schemas.microsoft.com/office/powerpoint/2010/main" val="320257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Default Theme.thmx</Template>
  <TotalTime>551</TotalTime>
  <Words>1334</Words>
  <Application>Microsoft Office PowerPoint</Application>
  <PresentationFormat>On-screen Show (4:3)</PresentationFormat>
  <Paragraphs>117</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Garamond</vt:lpstr>
      <vt:lpstr>Wingdings</vt:lpstr>
      <vt:lpstr>1_Office Theme</vt:lpstr>
      <vt:lpstr>Organic</vt:lpstr>
      <vt:lpstr>WESEF Judging</vt:lpstr>
      <vt:lpstr>General Judging Procedures</vt:lpstr>
      <vt:lpstr>General Judging Procedures</vt:lpstr>
      <vt:lpstr>Conflict of Interest</vt:lpstr>
      <vt:lpstr>Putting Students At Ease</vt:lpstr>
      <vt:lpstr>Scoring Rubrics</vt:lpstr>
      <vt:lpstr>Introduction &amp; Background</vt:lpstr>
      <vt:lpstr>Problem Statement/Goals/Hypothesis</vt:lpstr>
      <vt:lpstr>Methods/Materials</vt:lpstr>
      <vt:lpstr>Results/Analysis</vt:lpstr>
      <vt:lpstr>Discussion/Significance</vt:lpstr>
      <vt:lpstr>Conclusion/Future Research</vt:lpstr>
      <vt:lpstr>Quality of Presentation</vt:lpstr>
      <vt:lpstr>Student Understanding</vt:lpstr>
      <vt:lpstr>Physical Poster Organization</vt:lpstr>
      <vt:lpstr>Overview:  What’s Important</vt:lpstr>
      <vt:lpstr>Logistics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WESEF Judging</dc:title>
  <dc:creator>Susan Croll</dc:creator>
  <cp:lastModifiedBy>Michele</cp:lastModifiedBy>
  <cp:revision>122</cp:revision>
  <dcterms:created xsi:type="dcterms:W3CDTF">2014-03-03T15:25:39Z</dcterms:created>
  <dcterms:modified xsi:type="dcterms:W3CDTF">2019-03-02T15:00:48Z</dcterms:modified>
</cp:coreProperties>
</file>